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4010" r:id="rId1"/>
  </p:sldMasterIdLst>
  <p:notesMasterIdLst>
    <p:notesMasterId r:id="rId24"/>
  </p:notesMasterIdLst>
  <p:sldIdLst>
    <p:sldId id="256" r:id="rId2"/>
    <p:sldId id="274" r:id="rId3"/>
    <p:sldId id="277" r:id="rId4"/>
    <p:sldId id="264" r:id="rId5"/>
    <p:sldId id="258" r:id="rId6"/>
    <p:sldId id="259" r:id="rId7"/>
    <p:sldId id="280" r:id="rId8"/>
    <p:sldId id="273" r:id="rId9"/>
    <p:sldId id="266" r:id="rId10"/>
    <p:sldId id="269" r:id="rId11"/>
    <p:sldId id="263" r:id="rId12"/>
    <p:sldId id="272" r:id="rId13"/>
    <p:sldId id="285" r:id="rId14"/>
    <p:sldId id="267" r:id="rId15"/>
    <p:sldId id="268" r:id="rId16"/>
    <p:sldId id="276" r:id="rId17"/>
    <p:sldId id="271" r:id="rId18"/>
    <p:sldId id="275" r:id="rId19"/>
    <p:sldId id="282" r:id="rId20"/>
    <p:sldId id="284" r:id="rId21"/>
    <p:sldId id="278" r:id="rId22"/>
    <p:sldId id="286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5"/>
      <p:italic r:id="rId25"/>
      <p:boldItalic r:id="rId25"/>
    </p:embeddedFont>
    <p:embeddedFont>
      <p:font typeface="Calibri Light" panose="020F0302020204030204" pitchFamily="34" charset="0"/>
      <p:regular r:id="rId25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1192"/>
  </p:normalViewPr>
  <p:slideViewPr>
    <p:cSldViewPr snapToGrid="0">
      <p:cViewPr varScale="1">
        <p:scale>
          <a:sx n="104" d="100"/>
          <a:sy n="104" d="100"/>
        </p:scale>
        <p:origin x="1229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NUL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87c8489d3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87c8489d3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87c8489d3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87c8489d3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87c8489d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87c8489d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1292-742A-D347-93C4-A17BAF63A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B88E3-51B6-394E-A2E3-5DA2A0ECB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B1793-24F5-9346-B06A-0C124D379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BD0BD-6353-5742-A816-1679DA841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8A08A-D368-6644-8443-12EDC343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66914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EE3A-E4B7-CC4F-8E7A-408BAF01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DDC8A-BCC5-4349-8EB9-0ABD5CF1F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669D8-0CB5-F44C-94F5-DD3F9753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0753E-F36A-E448-B52F-4E47B0AC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D8F13-079A-AE42-AFE6-695555E1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75516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87C68-8D21-D446-83D5-83B2F6A76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5FAD3-A639-9F4D-8BA7-73472D734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F2A55-8AD5-DD4B-B91B-E70B62A3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313D8-F2CD-0D44-8C18-98EEEF1D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1EA7D-8A39-2649-A028-24A65E16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35640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0680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343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D618-0D21-F749-9FC7-D69689CC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E436-404F-634D-AA82-84E29EC5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2C7C9-6E36-B949-B27F-107A32F5B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06E56-C1C2-5440-A3B1-CC58F141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8BC4-4D63-E14D-9C17-B23FBD3D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44934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9C38-02DF-1349-9841-3634ED33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0016C-8084-0142-A40D-DBBE2CF16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A19EB-4278-E042-B2AF-6C5BE1AB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AC267-D41A-F046-B840-39833B54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1B555-95AA-C443-81E4-061BD205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12689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C58D-C6C0-584F-8A62-3BE31C16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02BE2-E5D7-1943-BFCF-1AD53BDD8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21AE8-F831-3B41-8B79-AB086137E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4EEAC-D198-6244-8A98-7DED93081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B6588-A654-314E-94B2-40DB4D5C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AA7A5-5C9F-6F41-BC6D-7F9D944B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0660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B384-FBD0-7240-AFC9-941E1F14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DD808-1792-0D45-8692-49010DDD1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80CB8-208D-924B-8E6F-6CFFDE298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8E114-72AF-314C-9838-CABE07120D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AB039-7C65-6B4D-AEF6-C7EA74892D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C4C31-14B6-E74A-B5F4-CBED8928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2C0E9-0D99-024F-AE8C-B0C03188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F23C4-62A6-F242-8F73-FDB9E8DE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80233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4927-1EA1-2F42-91E7-EED47138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5FC91C-84A1-AC4E-B596-AB39D2C72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E22C3-1B2F-4B4D-AA91-9C18128B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883B0-BA1B-1743-AF53-D161295B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4938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36B2D-E27E-7B4E-8322-5DD95A97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F2B7F-664D-B04D-8E6B-EEB2B1200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99F09-00C7-C848-ACF4-C0F1DC53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0965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00F5-2DB3-A145-9F03-4BCE6232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B2006-138A-774A-9752-50B1A6799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A8F33-40A8-4641-AFB4-12295DD30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0B261-C790-6C4B-A691-7740BD80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CD1DA-3A5C-A04C-AB06-4DAA4251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CAE25-C6B5-A34D-A4E1-CC9447E4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95499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25B5-8C8A-454B-B065-4CAD6BED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D97FC8-A3CD-B349-B43D-4D4CA6D6A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E3A17-195B-234D-A7B0-98EB5765E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39BC6-712E-0A40-9964-08922E17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4018-B47A-5146-9748-D62CD235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05E8F-B494-824A-9E08-D37BB10B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84346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F5467-53E3-C040-9DA4-64FA8B424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58C87-7494-5341-8312-A2072918F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8CAF7-129E-294A-A6C4-452BD988C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E9F7-39B9-5E40-9C05-294DB579A6F6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4F68-315E-304D-A4C6-4C8939833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D3050-E48C-C141-B0E8-A65212F91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046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kaggle.com/aashita/nyt-comment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67A318C-3279-3246-A3B5-AB5192C5B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1" b="1"/>
          <a:stretch/>
        </p:blipFill>
        <p:spPr>
          <a:xfrm>
            <a:off x="0" y="0"/>
            <a:ext cx="914398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20511" y="311085"/>
            <a:ext cx="8606673" cy="18931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defTabSz="914400"/>
            <a:br>
              <a:rPr lang="en-US" sz="5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New Rocker"/>
              </a:rPr>
            </a:br>
            <a:r>
              <a:rPr lang="en-US" sz="5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New Rocker"/>
              </a:rPr>
              <a:t>New York Times Data Analysis Using HIVE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22323" y="2375556"/>
            <a:ext cx="3603048" cy="18931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25000" lnSpcReduction="20000"/>
          </a:bodyPr>
          <a:lstStyle/>
          <a:p>
            <a:pPr lvl="0" defTabSz="914400">
              <a:spcBef>
                <a:spcPts val="0"/>
              </a:spcBef>
              <a:spcAft>
                <a:spcPts val="600"/>
              </a:spcAft>
            </a:pPr>
            <a:endParaRPr lang="en-US" sz="7400" dirty="0">
              <a:solidFill>
                <a:srgbClr val="FFFFFF"/>
              </a:solidFill>
            </a:endParaRPr>
          </a:p>
          <a:p>
            <a:pPr lvl="0" defTabSz="914400">
              <a:spcBef>
                <a:spcPts val="0"/>
              </a:spcBef>
              <a:spcAft>
                <a:spcPts val="600"/>
              </a:spcAft>
            </a:pPr>
            <a:endParaRPr lang="en-US" sz="7400" dirty="0">
              <a:solidFill>
                <a:srgbClr val="FFFFFF"/>
              </a:solidFill>
            </a:endParaRPr>
          </a:p>
          <a:p>
            <a:pPr lvl="0" defTabSz="914400">
              <a:spcBef>
                <a:spcPts val="0"/>
              </a:spcBef>
              <a:spcAft>
                <a:spcPts val="600"/>
              </a:spcAft>
            </a:pPr>
            <a:endParaRPr lang="en-US" sz="7400" dirty="0">
              <a:solidFill>
                <a:srgbClr val="FFFFFF"/>
              </a:solidFill>
            </a:endParaRPr>
          </a:p>
          <a:p>
            <a:pPr lvl="0" algn="l" defTabSz="914400">
              <a:spcBef>
                <a:spcPts val="0"/>
              </a:spcBef>
              <a:spcAft>
                <a:spcPts val="600"/>
              </a:spcAft>
            </a:pPr>
            <a:r>
              <a:rPr lang="en-US" sz="7400" dirty="0">
                <a:solidFill>
                  <a:srgbClr val="FFFFFF"/>
                </a:solidFill>
              </a:rPr>
              <a:t>CIS5200:03 | Project Group 3</a:t>
            </a:r>
          </a:p>
          <a:p>
            <a:pPr lvl="0" defTabSz="914400">
              <a:spcBef>
                <a:spcPts val="0"/>
              </a:spcBef>
              <a:spcAft>
                <a:spcPts val="600"/>
              </a:spcAft>
            </a:pPr>
            <a:endParaRPr lang="en-US" sz="7400" dirty="0">
              <a:solidFill>
                <a:srgbClr val="FFFFFF"/>
              </a:solidFill>
            </a:endParaRPr>
          </a:p>
          <a:p>
            <a:pPr lvl="0" algn="l" defTabSz="914400">
              <a:spcBef>
                <a:spcPts val="0"/>
              </a:spcBef>
              <a:spcAft>
                <a:spcPts val="600"/>
              </a:spcAft>
            </a:pPr>
            <a:r>
              <a:rPr lang="en-US" sz="7400" dirty="0">
                <a:solidFill>
                  <a:srgbClr val="FFFFFF"/>
                </a:solidFill>
              </a:rPr>
              <a:t>Submitted By:</a:t>
            </a:r>
          </a:p>
          <a:p>
            <a:pPr lvl="0" algn="l" defTabSz="914400">
              <a:spcBef>
                <a:spcPts val="0"/>
              </a:spcBef>
              <a:spcAft>
                <a:spcPts val="600"/>
              </a:spcAft>
            </a:pPr>
            <a:r>
              <a:rPr lang="en-US" sz="7400" dirty="0" err="1">
                <a:solidFill>
                  <a:srgbClr val="FFFFFF"/>
                </a:solidFill>
              </a:rPr>
              <a:t>Divya</a:t>
            </a:r>
            <a:r>
              <a:rPr lang="en-US" sz="7400" dirty="0">
                <a:solidFill>
                  <a:srgbClr val="FFFFFF"/>
                </a:solidFill>
              </a:rPr>
              <a:t> </a:t>
            </a:r>
            <a:r>
              <a:rPr lang="en-US" sz="7400" dirty="0" err="1">
                <a:solidFill>
                  <a:srgbClr val="FFFFFF"/>
                </a:solidFill>
              </a:rPr>
              <a:t>Pakhale</a:t>
            </a:r>
            <a:endParaRPr lang="en-US" sz="7400" dirty="0">
              <a:solidFill>
                <a:srgbClr val="FFFFFF"/>
              </a:solidFill>
            </a:endParaRPr>
          </a:p>
          <a:p>
            <a:pPr lvl="0" algn="l" defTabSz="914400">
              <a:spcBef>
                <a:spcPts val="0"/>
              </a:spcBef>
              <a:spcAft>
                <a:spcPts val="600"/>
              </a:spcAft>
            </a:pPr>
            <a:r>
              <a:rPr lang="en-US" sz="7400" dirty="0">
                <a:solidFill>
                  <a:srgbClr val="FFFFFF"/>
                </a:solidFill>
              </a:rPr>
              <a:t>Sanchita Gawand</a:t>
            </a:r>
          </a:p>
          <a:p>
            <a:pPr lvl="0" algn="l" defTabSz="914400">
              <a:spcBef>
                <a:spcPts val="0"/>
              </a:spcBef>
              <a:spcAft>
                <a:spcPts val="600"/>
              </a:spcAft>
            </a:pPr>
            <a:r>
              <a:rPr lang="en-US" sz="7400" dirty="0">
                <a:solidFill>
                  <a:srgbClr val="FFFFFF"/>
                </a:solidFill>
              </a:rPr>
              <a:t>Siddhi </a:t>
            </a:r>
            <a:r>
              <a:rPr lang="en-US" sz="7400" dirty="0" err="1">
                <a:solidFill>
                  <a:srgbClr val="FFFFFF"/>
                </a:solidFill>
              </a:rPr>
              <a:t>Udani</a:t>
            </a:r>
            <a:endParaRPr lang="en-US" sz="7400" dirty="0">
              <a:solidFill>
                <a:srgbClr val="FFFFFF"/>
              </a:solidFill>
            </a:endParaRPr>
          </a:p>
          <a:p>
            <a:pPr lvl="0" algn="l" defTabSz="914400">
              <a:spcBef>
                <a:spcPts val="0"/>
              </a:spcBef>
              <a:spcAft>
                <a:spcPts val="600"/>
              </a:spcAft>
            </a:pPr>
            <a:r>
              <a:rPr lang="en-US" sz="7400" dirty="0">
                <a:solidFill>
                  <a:srgbClr val="FFFFFF"/>
                </a:solidFill>
              </a:rPr>
              <a:t>Tanvi </a:t>
            </a:r>
            <a:r>
              <a:rPr lang="en-US" sz="7400" dirty="0" err="1">
                <a:solidFill>
                  <a:srgbClr val="FFFFFF"/>
                </a:solidFill>
              </a:rPr>
              <a:t>Gawade</a:t>
            </a:r>
            <a:endParaRPr lang="en-US" sz="7400" dirty="0">
              <a:solidFill>
                <a:srgbClr val="FFFFFF"/>
              </a:solidFill>
            </a:endParaRPr>
          </a:p>
          <a:p>
            <a:pPr lvl="0" defTabSz="914400">
              <a:spcBef>
                <a:spcPts val="0"/>
              </a:spcBef>
              <a:spcAft>
                <a:spcPts val="600"/>
              </a:spcAft>
            </a:pPr>
            <a:endParaRPr lang="en-US" sz="7400" dirty="0">
              <a:solidFill>
                <a:srgbClr val="FFFFFF"/>
              </a:solidFill>
            </a:endParaRPr>
          </a:p>
          <a:p>
            <a:pPr lvl="0" defTabSz="914400">
              <a:spcBef>
                <a:spcPts val="0"/>
              </a:spcBef>
              <a:spcAft>
                <a:spcPts val="600"/>
              </a:spcAft>
            </a:pPr>
            <a:r>
              <a:rPr lang="en-US" sz="7400" dirty="0">
                <a:solidFill>
                  <a:srgbClr val="FFFFFF"/>
                </a:solidFill>
              </a:rPr>
              <a:t>Submitted To: Prof </a:t>
            </a:r>
            <a:r>
              <a:rPr lang="en-US" sz="7400" dirty="0" err="1">
                <a:solidFill>
                  <a:srgbClr val="FFFFFF"/>
                </a:solidFill>
              </a:rPr>
              <a:t>Jongwook</a:t>
            </a:r>
            <a:r>
              <a:rPr lang="en-US" sz="7400" dirty="0">
                <a:solidFill>
                  <a:srgbClr val="FFFFFF"/>
                </a:solidFill>
              </a:rPr>
              <a:t> Woo</a:t>
            </a:r>
          </a:p>
          <a:p>
            <a:pPr marL="0" lvl="0" indent="-228600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ABDF-D5EF-2948-92F7-CB4E32E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0603"/>
            <a:ext cx="8128000" cy="5727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REPLY COUNT FOR DOCUMENT TYPE MONTH WISE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46C0D-C45D-564C-9786-7C61516C8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cs typeface="Arial" panose="020B0604020202020204" pitchFamily="34" charset="0"/>
              </a:rPr>
              <a:t>Highest: March:</a:t>
            </a:r>
          </a:p>
          <a:p>
            <a:pPr marL="114300" indent="0">
              <a:buNone/>
            </a:pPr>
            <a:r>
              <a:rPr lang="en-US" sz="2800" dirty="0">
                <a:cs typeface="Arial" panose="020B0604020202020204" pitchFamily="34" charset="0"/>
              </a:rPr>
              <a:t>    1,096,568</a:t>
            </a:r>
          </a:p>
          <a:p>
            <a:r>
              <a:rPr lang="en-US" sz="2800" dirty="0">
                <a:cs typeface="Arial" panose="020B0604020202020204" pitchFamily="34" charset="0"/>
              </a:rPr>
              <a:t>Least: May: </a:t>
            </a:r>
          </a:p>
          <a:p>
            <a:pPr marL="114300" indent="0">
              <a:buNone/>
            </a:pPr>
            <a:r>
              <a:rPr lang="en-US" sz="2800" dirty="0">
                <a:cs typeface="Arial" panose="020B0604020202020204" pitchFamily="34" charset="0"/>
              </a:rPr>
              <a:t>     753,825</a:t>
            </a:r>
          </a:p>
        </p:txBody>
      </p:sp>
      <p:pic>
        <p:nvPicPr>
          <p:cNvPr id="6" name="Picture 5" descr="A close up of a newspaper&#10;&#10;Description automatically generated">
            <a:extLst>
              <a:ext uri="{FF2B5EF4-FFF2-40B4-BE49-F238E27FC236}">
                <a16:creationId xmlns:a16="http://schemas.microsoft.com/office/drawing/2014/main" id="{62C870DF-D7C6-FD49-A951-44333E2BD0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6ED7635D-5CFD-4D40-8689-125294817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168" y="1185897"/>
            <a:ext cx="5357982" cy="3356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7243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0" y="285551"/>
            <a:ext cx="7748337" cy="5727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REPLY COUNT FOR EACH COMMENT TYPE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2800" dirty="0">
                <a:cs typeface="Arial" panose="020B0604020202020204" pitchFamily="34" charset="0"/>
              </a:rPr>
              <a:t>Year 2017/2018: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cs typeface="Arial" panose="020B0604020202020204" pitchFamily="34" charset="0"/>
              </a:rPr>
              <a:t>Comment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cs typeface="Arial" panose="020B0604020202020204" pitchFamily="34" charset="0"/>
              </a:rPr>
              <a:t>User Reply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cs typeface="Arial" panose="020B0604020202020204" pitchFamily="34" charset="0"/>
              </a:rPr>
              <a:t>Report Reply</a:t>
            </a:r>
          </a:p>
          <a:p>
            <a:pPr marL="285750" indent="-285750">
              <a:lnSpc>
                <a:spcPct val="100000"/>
              </a:lnSpc>
            </a:pPr>
            <a:r>
              <a:rPr lang="en-US" sz="2800" dirty="0">
                <a:cs typeface="Arial" panose="020B0604020202020204" pitchFamily="34" charset="0"/>
              </a:rPr>
              <a:t>Decrease in 2018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" name="Picture 9" descr="A close up of a newspaper&#10;&#10;Description automatically generated">
            <a:extLst>
              <a:ext uri="{FF2B5EF4-FFF2-40B4-BE49-F238E27FC236}">
                <a16:creationId xmlns:a16="http://schemas.microsoft.com/office/drawing/2014/main" id="{E0738136-E9F2-9647-9E01-ABD0766532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011AC7-B957-E741-B519-48C6FD567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975" y="996949"/>
            <a:ext cx="5762442" cy="35719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4CFE4-6DB2-534D-8273-9A6F519CA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Year 2017 </a:t>
            </a:r>
          </a:p>
          <a:p>
            <a:pPr indent="-457200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Low: Brief</a:t>
            </a:r>
          </a:p>
          <a:p>
            <a:pPr indent="-457200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High: News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Year 2018</a:t>
            </a:r>
          </a:p>
          <a:p>
            <a:pPr indent="-457200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Low: Brief</a:t>
            </a:r>
          </a:p>
          <a:p>
            <a:pPr indent="-457200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High: News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B0A67856-AF76-F247-B499-91A30901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oogle Shape;87;p18">
            <a:extLst>
              <a:ext uri="{FF2B5EF4-FFF2-40B4-BE49-F238E27FC236}">
                <a16:creationId xmlns:a16="http://schemas.microsoft.com/office/drawing/2014/main" id="{F31FCE3E-EFF4-8340-885A-EA977913AC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937" y="1212749"/>
            <a:ext cx="5935363" cy="3664051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D91FB7-DF65-0148-B1C0-93249EAC260A}"/>
              </a:ext>
            </a:extLst>
          </p:cNvPr>
          <p:cNvSpPr/>
          <p:nvPr/>
        </p:nvSpPr>
        <p:spPr>
          <a:xfrm>
            <a:off x="0" y="129321"/>
            <a:ext cx="9042400" cy="95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FREQUENCY OF TYPE OF MATERIAL WRT ARTICLE WORD COUNT</a:t>
            </a:r>
          </a:p>
        </p:txBody>
      </p:sp>
    </p:spTree>
    <p:extLst>
      <p:ext uri="{BB962C8B-B14F-4D97-AF65-F5344CB8AC3E}">
        <p14:creationId xmlns:p14="http://schemas.microsoft.com/office/powerpoint/2010/main" val="3376118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CD97-317D-D841-BCEF-FB1FDBF1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275"/>
            <a:ext cx="6819900" cy="5727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OF NEW DESK MONTH WISE</a:t>
            </a:r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CEA6ED90-BDED-4F4F-97C0-3B16173571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172" name="Picture 4" descr="https://lh6.googleusercontent.com/15UqYY3DGGtexcIb67tWoIZKN18TUJz_1zfKlkujNPBWOx-OIRBciZDQFUX2q_EmZb_kJtyd6T72IstzTChlXu0bTuhIOqL7lfOgLkOTydP5V5NZjytyJaj5i3-j1GUjokngNAVX">
            <a:extLst>
              <a:ext uri="{FF2B5EF4-FFF2-40B4-BE49-F238E27FC236}">
                <a16:creationId xmlns:a16="http://schemas.microsoft.com/office/drawing/2014/main" id="{CD138451-6A67-024A-9096-10385DED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793" y="1149250"/>
            <a:ext cx="3117452" cy="37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5.googleusercontent.com/1eDAHq8_qwtJqMCk_a43jMxStqoisb0zs66m72BCy-_dOPXod0W8bzpaPYvaFSUk033qUUDEMTudVeOadOt2DaelZnY7ZUECyia0OWojIgOCIzdl8jFdkbSorSM_xToGGOyMLPD-">
            <a:extLst>
              <a:ext uri="{FF2B5EF4-FFF2-40B4-BE49-F238E27FC236}">
                <a16:creationId xmlns:a16="http://schemas.microsoft.com/office/drawing/2014/main" id="{AA4A9A9E-761A-244C-B11F-C600610A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1" y="1149249"/>
            <a:ext cx="3103248" cy="379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47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C3F0-4ACA-8241-88B3-C61F55FA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639"/>
            <a:ext cx="8163612" cy="524736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NEW DESK BASED ON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F0FF0-1567-0C43-BACF-7E14754F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571749"/>
            <a:ext cx="8520600" cy="1997125"/>
          </a:xfrm>
        </p:spPr>
        <p:txBody>
          <a:bodyPr>
            <a:normAutofit fontScale="25000" lnSpcReduction="20000"/>
          </a:bodyPr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11200" dirty="0"/>
          </a:p>
          <a:p>
            <a:r>
              <a:rPr lang="en-US" sz="11200" dirty="0">
                <a:latin typeface="Arial" panose="020B0604020202020204" pitchFamily="34" charset="0"/>
                <a:cs typeface="Arial" panose="020B0604020202020204" pitchFamily="34" charset="0"/>
              </a:rPr>
              <a:t>Highest: </a:t>
            </a:r>
            <a:r>
              <a:rPr lang="en-US" sz="11200" dirty="0" err="1">
                <a:latin typeface="Arial" panose="020B0604020202020204" pitchFamily="34" charset="0"/>
                <a:cs typeface="Arial" panose="020B0604020202020204" pitchFamily="34" charset="0"/>
              </a:rPr>
              <a:t>OpEd</a:t>
            </a:r>
            <a:endParaRPr lang="en-US" sz="1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200" dirty="0">
                <a:latin typeface="Arial" panose="020B0604020202020204" pitchFamily="34" charset="0"/>
                <a:cs typeface="Arial" panose="020B0604020202020204" pitchFamily="34" charset="0"/>
              </a:rPr>
              <a:t>Increase in 2018: Business</a:t>
            </a:r>
          </a:p>
          <a:p>
            <a:pPr marL="114300" indent="0">
              <a:buNone/>
            </a:pPr>
            <a:r>
              <a:rPr lang="en-US" sz="2800" dirty="0"/>
              <a:t>                                              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A close up of a newspaper&#10;&#10;Description automatically generated">
            <a:extLst>
              <a:ext uri="{FF2B5EF4-FFF2-40B4-BE49-F238E27FC236}">
                <a16:creationId xmlns:a16="http://schemas.microsoft.com/office/drawing/2014/main" id="{8944B594-3C4D-2349-8EAF-9E46A91DDE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CD81A-F0C4-A348-BC2A-DC654E8BF2E8}"/>
              </a:ext>
            </a:extLst>
          </p:cNvPr>
          <p:cNvSpPr txBox="1"/>
          <p:nvPr/>
        </p:nvSpPr>
        <p:spPr>
          <a:xfrm>
            <a:off x="2422358" y="7313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2" descr="https://lh5.googleusercontent.com/zZ0qzAWMva2UHcoU75Cwxx6TVCoFhgfRgIDdOc4ssKYAuNyS5HzxT-Yb3pPM2V0QkayDgopuZwioJUGd_KhatQPNZ87areR14e83TjkGSXnJdAmzDYjcqlQJROI1BJLkwhSqeD1p">
            <a:extLst>
              <a:ext uri="{FF2B5EF4-FFF2-40B4-BE49-F238E27FC236}">
                <a16:creationId xmlns:a16="http://schemas.microsoft.com/office/drawing/2014/main" id="{B306DBCB-6BF4-4743-8AE3-7CA584EF3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4" y="939818"/>
            <a:ext cx="3458986" cy="30286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6.googleusercontent.com/R_30SYBqsfwny7f9SHgijRzuOXYj_aIAnJuHAVcJg6teuDov2OmoKBLVzx8K42thHeZgvY-HvckuflNQu5lWrdA2H0hnOCgEBlYECNZmnzi2R1mYQ4kzseotOTRYf8Oi0AztRK9l">
            <a:extLst>
              <a:ext uri="{FF2B5EF4-FFF2-40B4-BE49-F238E27FC236}">
                <a16:creationId xmlns:a16="http://schemas.microsoft.com/office/drawing/2014/main" id="{E60D97FC-8C89-FF4D-B73B-D3906A5D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448" y="936566"/>
            <a:ext cx="4053161" cy="30304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241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74E240B-0DE4-C849-87C1-818A8EA7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891"/>
            <a:ext cx="8520600" cy="5727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 DEGREE OF POLARITY BY MOST POSITIVE HEADLINES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CA96F-1889-2846-8BA2-9EC39EC6E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sz="2800" dirty="0"/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B44F8021-A25C-EC4C-98A7-DD0B776491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104" name="Picture 8" descr="https://lh3.googleusercontent.com/bcSP2z9QY67q-Bn0DfJgvGyC5GwbwMXBSaAtdo41PyxmZ5JywALg0PviKcZGf7XTVuX2z-URrpCUkBpjElEvfL9uCmN6NeNwp_B0yPeIpfSfp2C5HKiF43iYxdun8fgQmitS070j">
            <a:extLst>
              <a:ext uri="{FF2B5EF4-FFF2-40B4-BE49-F238E27FC236}">
                <a16:creationId xmlns:a16="http://schemas.microsoft.com/office/drawing/2014/main" id="{6993313B-1064-734A-A830-262FB62B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850900"/>
            <a:ext cx="8724900" cy="4107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88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C3F0-4ACA-8241-88B3-C61F55FA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639"/>
            <a:ext cx="8470900" cy="5727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DEGREE OF POLARITY BY MOST NEGATIVE HEADLINES</a:t>
            </a:r>
          </a:p>
        </p:txBody>
      </p:sp>
      <p:pic>
        <p:nvPicPr>
          <p:cNvPr id="6" name="Picture 5" descr="A close up of a newspaper&#10;&#10;Description automatically generated">
            <a:extLst>
              <a:ext uri="{FF2B5EF4-FFF2-40B4-BE49-F238E27FC236}">
                <a16:creationId xmlns:a16="http://schemas.microsoft.com/office/drawing/2014/main" id="{8944B594-3C4D-2349-8EAF-9E46A91DDE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CD81A-F0C4-A348-BC2A-DC654E8BF2E8}"/>
              </a:ext>
            </a:extLst>
          </p:cNvPr>
          <p:cNvSpPr txBox="1"/>
          <p:nvPr/>
        </p:nvSpPr>
        <p:spPr>
          <a:xfrm>
            <a:off x="2422358" y="7313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https://lh6.googleusercontent.com/jIomyQdGThY0nY5n6Sb1a_iUw8RNyya1HN_84BUbUQErjMofrSYFiiv4y7HALOZ44B7dWwGeGboTj057SSw1sZDcEovlJltCOX-IQx3N1UWj_jCsPe7evqN46Y1Qcu_FTyKgcP2q4PqnlcB_oQ">
            <a:extLst>
              <a:ext uri="{FF2B5EF4-FFF2-40B4-BE49-F238E27FC236}">
                <a16:creationId xmlns:a16="http://schemas.microsoft.com/office/drawing/2014/main" id="{D855BCB5-6679-4C46-A9EA-3E9649227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76300"/>
            <a:ext cx="8661400" cy="4178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57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1EF2-F168-6C41-A127-979A946B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29477"/>
            <a:ext cx="5981700" cy="5727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WORD CLOUD BY USER HEADLINES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F03A0-58B3-514E-BF13-9E3CC8176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2800" dirty="0"/>
              <a:t>Most Popular: 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2800" dirty="0"/>
              <a:t>TRUMP</a:t>
            </a:r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D37D79A6-37ED-E447-9D14-A7B557D14B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38F580-57E3-5741-AB87-A54CA5F916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24226" y="1022588"/>
            <a:ext cx="5314950" cy="400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0228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B2C18E3-8C49-7F43-BF81-FDF86670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6549"/>
            <a:ext cx="8107053" cy="51801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RECOMMENDATIONS BY USER LOCATION FOR 2017</a:t>
            </a:r>
          </a:p>
        </p:txBody>
      </p:sp>
      <p:pic>
        <p:nvPicPr>
          <p:cNvPr id="13" name="Picture 12" descr="A close up of a newspaper&#10;&#10;Description automatically generated">
            <a:extLst>
              <a:ext uri="{FF2B5EF4-FFF2-40B4-BE49-F238E27FC236}">
                <a16:creationId xmlns:a16="http://schemas.microsoft.com/office/drawing/2014/main" id="{2365DD9B-0708-8345-9D80-2E9163AA72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pic>
        <p:nvPicPr>
          <p:cNvPr id="17" name="Tour 2017_New.mp4">
            <a:hlinkClick r:id="" action="ppaction://media"/>
            <a:extLst>
              <a:ext uri="{FF2B5EF4-FFF2-40B4-BE49-F238E27FC236}">
                <a16:creationId xmlns:a16="http://schemas.microsoft.com/office/drawing/2014/main" id="{3CD1BA17-D910-034B-B193-356BB2D72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7519" y="977071"/>
            <a:ext cx="5668960" cy="3276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94362-30D7-354D-BCEB-25C37A0B852A}"/>
              </a:ext>
            </a:extLst>
          </p:cNvPr>
          <p:cNvSpPr txBox="1"/>
          <p:nvPr/>
        </p:nvSpPr>
        <p:spPr>
          <a:xfrm>
            <a:off x="64008" y="1663809"/>
            <a:ext cx="1984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NY: 27147</a:t>
            </a:r>
          </a:p>
          <a:p>
            <a:r>
              <a:rPr lang="en-US" sz="2800" dirty="0"/>
              <a:t>Cal: 15273</a:t>
            </a:r>
          </a:p>
          <a:p>
            <a:r>
              <a:rPr lang="en-US" sz="2800" dirty="0"/>
              <a:t>Chicago: 12271</a:t>
            </a:r>
          </a:p>
        </p:txBody>
      </p:sp>
    </p:spTree>
    <p:extLst>
      <p:ext uri="{BB962C8B-B14F-4D97-AF65-F5344CB8AC3E}">
        <p14:creationId xmlns:p14="http://schemas.microsoft.com/office/powerpoint/2010/main" val="3394708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FBB5-2DBA-2D48-B4D2-F24CA5792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6170"/>
            <a:ext cx="8520600" cy="5727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RECOMMENDATIONS BY USER LOCATION FOR 2018</a:t>
            </a:r>
          </a:p>
        </p:txBody>
      </p:sp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F9A253D2-5ED2-FC48-BA2A-9C4D25DC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Tour 2018_New.mp4">
            <a:hlinkClick r:id="" action="ppaction://media"/>
            <a:extLst>
              <a:ext uri="{FF2B5EF4-FFF2-40B4-BE49-F238E27FC236}">
                <a16:creationId xmlns:a16="http://schemas.microsoft.com/office/drawing/2014/main" id="{1F295D5A-4C9E-EC4D-9DA9-D07A84017B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0836" y="1202070"/>
            <a:ext cx="5662328" cy="31850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A248C7-1FBD-6F4D-895E-084CB69BB950}"/>
              </a:ext>
            </a:extLst>
          </p:cNvPr>
          <p:cNvSpPr/>
          <p:nvPr/>
        </p:nvSpPr>
        <p:spPr>
          <a:xfrm>
            <a:off x="70960" y="1663809"/>
            <a:ext cx="16698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NY: 13990</a:t>
            </a:r>
          </a:p>
          <a:p>
            <a:r>
              <a:rPr lang="en-US" sz="2800" dirty="0"/>
              <a:t>Cal: 4251</a:t>
            </a:r>
          </a:p>
          <a:p>
            <a:r>
              <a:rPr lang="en-US" sz="2800" dirty="0"/>
              <a:t>Chicago: 3126</a:t>
            </a:r>
          </a:p>
        </p:txBody>
      </p:sp>
    </p:spTree>
    <p:extLst>
      <p:ext uri="{BB962C8B-B14F-4D97-AF65-F5344CB8AC3E}">
        <p14:creationId xmlns:p14="http://schemas.microsoft.com/office/powerpoint/2010/main" val="271522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A54413-3D90-824B-A3DC-5303E6C304A3}"/>
              </a:ext>
            </a:extLst>
          </p:cNvPr>
          <p:cNvSpPr txBox="1">
            <a:spLocks/>
          </p:cNvSpPr>
          <p:nvPr/>
        </p:nvSpPr>
        <p:spPr>
          <a:xfrm>
            <a:off x="0" y="360947"/>
            <a:ext cx="3072063" cy="5133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chemeClr val="bg1"/>
                </a:solidFill>
              </a:rPr>
              <a:t>INTRODUCTION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FDEB7B3C-5E76-0C44-880C-1F0D79E124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3B60C6-ECF2-A340-AFB5-FC415931FFA7}"/>
              </a:ext>
            </a:extLst>
          </p:cNvPr>
          <p:cNvSpPr/>
          <p:nvPr/>
        </p:nvSpPr>
        <p:spPr>
          <a:xfrm>
            <a:off x="471318" y="1064776"/>
            <a:ext cx="798688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Large number of readers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Shapes public opinion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Outlook on current affairs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Sets the tone of the public discourse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Comments sections give insights to readers’ opinions on the subject matter of the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5457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0132-136C-0B43-896B-1A1E1E6B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275"/>
            <a:ext cx="2374900" cy="5727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880E-5E96-4748-B86E-A2FE979D5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had data for just first 5 months of 2017/2018 but not of the remaining months.</a:t>
            </a:r>
          </a:p>
          <a:p>
            <a:r>
              <a:rPr lang="en-US" sz="2800" dirty="0"/>
              <a:t>So cumulative analysis of an entire year say 2017/2018 could not be performed.</a:t>
            </a:r>
          </a:p>
        </p:txBody>
      </p:sp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6947F1DD-6C98-F644-9BEE-D6039AFBA5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94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03A-6BF3-3044-8B40-55F9909D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275"/>
            <a:ext cx="2552700" cy="5727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44976-0D6B-1F4E-B0F4-609C97657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sz="2800" dirty="0"/>
              <a:t>High article Count</a:t>
            </a:r>
          </a:p>
          <a:p>
            <a:r>
              <a:rPr lang="en-US" sz="2800" dirty="0"/>
              <a:t>Highest commenters: New York</a:t>
            </a:r>
          </a:p>
          <a:p>
            <a:r>
              <a:rPr lang="en-US" sz="2800" dirty="0"/>
              <a:t>Most Talked: Trump</a:t>
            </a:r>
          </a:p>
          <a:p>
            <a:r>
              <a:rPr lang="en-US" sz="2800" dirty="0"/>
              <a:t>Sentiments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AF6AB2C3-11B1-B742-B593-9877A8E85F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3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D798EBF-194C-F346-B9DA-E3F9CB51B4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6F5F21-3253-8448-B1BF-8F55F76576A1}"/>
              </a:ext>
            </a:extLst>
          </p:cNvPr>
          <p:cNvSpPr txBox="1"/>
          <p:nvPr/>
        </p:nvSpPr>
        <p:spPr>
          <a:xfrm>
            <a:off x="3626645" y="1651000"/>
            <a:ext cx="1890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91015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AFC13C6-CF65-1447-9632-56DE5B99C4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1466"/>
            <a:ext cx="3310128" cy="4734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br>
              <a:rPr lang="en-US" sz="2800" dirty="0"/>
            </a:br>
            <a:br>
              <a:rPr lang="en-US" sz="2800" dirty="0"/>
            </a:br>
            <a:r>
              <a:rPr lang="en-US" sz="3100" dirty="0">
                <a:solidFill>
                  <a:schemeClr val="bg1"/>
                </a:solidFill>
              </a:rPr>
              <a:t>GOALS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4B990971-FBD9-A04F-A247-F80B87A9D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0F463E-354A-F74F-9ECF-AF947EE0F1A6}"/>
              </a:ext>
            </a:extLst>
          </p:cNvPr>
          <p:cNvSpPr txBox="1"/>
          <p:nvPr/>
        </p:nvSpPr>
        <p:spPr>
          <a:xfrm>
            <a:off x="215957" y="996904"/>
            <a:ext cx="892804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Analyzing sentiments of people based on positive negative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Analyzing the recommendation's, news desk, reply, document type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Analyzing most talked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Analyzing the highest recommendations based on user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44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A58D-41EB-B440-ADF6-D9D4E1F96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7094"/>
            <a:ext cx="4692316" cy="513347"/>
          </a:xfr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l"/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3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Dataset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7BCDB-D69C-7047-B611-ECF331B33890}"/>
              </a:ext>
            </a:extLst>
          </p:cNvPr>
          <p:cNvSpPr txBox="1"/>
          <p:nvPr/>
        </p:nvSpPr>
        <p:spPr>
          <a:xfrm>
            <a:off x="112296" y="1426779"/>
            <a:ext cx="83659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Dataset URL: </a:t>
            </a:r>
            <a:r>
              <a:rPr lang="en-US" sz="2800" dirty="0">
                <a:cs typeface="Arial" panose="020B0604020202020204" pitchFamily="34" charset="0"/>
                <a:hlinkClick r:id="rId2"/>
              </a:rPr>
              <a:t>https://www.kaggle.com/aashita/nyt-comment</a:t>
            </a:r>
            <a:endParaRPr lang="en-US" sz="2800" dirty="0">
              <a:cs typeface="Arial" panose="020B0604020202020204" pitchFamily="34" charset="0"/>
            </a:endParaRPr>
          </a:p>
          <a:p>
            <a:r>
              <a:rPr lang="en-US" sz="2800" dirty="0">
                <a:cs typeface="Arial" panose="020B0604020202020204" pitchFamily="34" charset="0"/>
              </a:rPr>
              <a:t>      Comments, Articles | 2017,2018 | Jan-May</a:t>
            </a:r>
          </a:p>
          <a:p>
            <a:pPr lvl="1"/>
            <a:r>
              <a:rPr lang="en-US" sz="2800" dirty="0">
                <a:cs typeface="Arial" panose="020B0604020202020204" pitchFamily="34" charset="0"/>
              </a:rPr>
              <a:t>Columns: Reply count, Comments, Month,                    User location, Article Word 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Dataset Size: 1.5 GB</a:t>
            </a:r>
          </a:p>
        </p:txBody>
      </p:sp>
      <p:pic>
        <p:nvPicPr>
          <p:cNvPr id="28" name="Picture 27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E649D1BA-81CB-B846-881A-31099882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0" y="247271"/>
            <a:ext cx="5045242" cy="554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SPECIFICATION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1098885"/>
            <a:ext cx="8520600" cy="194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Cluster version: Oracle Big Data Compute Edition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Cluster number of nodes: 5 nodes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Memory size(CPU speed): 2.20 GHz 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HDFS Capacity: 147 GB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Storage: 678 GB</a:t>
            </a:r>
          </a:p>
        </p:txBody>
      </p:sp>
      <p:pic>
        <p:nvPicPr>
          <p:cNvPr id="10" name="Picture 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FFFBC50-62F9-2E43-8B0D-DCF8DE682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ctrTitle"/>
          </p:nvPr>
        </p:nvSpPr>
        <p:spPr>
          <a:xfrm>
            <a:off x="0" y="130110"/>
            <a:ext cx="2614862" cy="4894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</a:rPr>
              <a:t>FLOWCHART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204D72-AF87-DD48-AB06-D7CB61195FF8}"/>
              </a:ext>
            </a:extLst>
          </p:cNvPr>
          <p:cNvSpPr txBox="1"/>
          <p:nvPr/>
        </p:nvSpPr>
        <p:spPr>
          <a:xfrm>
            <a:off x="898634" y="21204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D7C12E7-E51F-7548-826D-6237360F4B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1333" y="7869"/>
            <a:ext cx="9144000" cy="5143500"/>
          </a:xfrm>
          <a:prstGeom prst="rect">
            <a:avLst/>
          </a:prstGeom>
        </p:spPr>
      </p:pic>
      <p:sp>
        <p:nvSpPr>
          <p:cNvPr id="39" name="Pentagon 38">
            <a:extLst>
              <a:ext uri="{FF2B5EF4-FFF2-40B4-BE49-F238E27FC236}">
                <a16:creationId xmlns:a16="http://schemas.microsoft.com/office/drawing/2014/main" id="{07EA4653-C97E-8E47-9F63-58B8459D4048}"/>
              </a:ext>
            </a:extLst>
          </p:cNvPr>
          <p:cNvSpPr/>
          <p:nvPr/>
        </p:nvSpPr>
        <p:spPr>
          <a:xfrm>
            <a:off x="737604" y="716567"/>
            <a:ext cx="2092434" cy="546649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Dataset Source</a:t>
            </a:r>
          </a:p>
        </p:txBody>
      </p:sp>
      <p:sp>
        <p:nvSpPr>
          <p:cNvPr id="58" name="Pentagon 57">
            <a:extLst>
              <a:ext uri="{FF2B5EF4-FFF2-40B4-BE49-F238E27FC236}">
                <a16:creationId xmlns:a16="http://schemas.microsoft.com/office/drawing/2014/main" id="{74456C40-2CFB-3A46-AB55-E734D94EDB26}"/>
              </a:ext>
            </a:extLst>
          </p:cNvPr>
          <p:cNvSpPr/>
          <p:nvPr/>
        </p:nvSpPr>
        <p:spPr>
          <a:xfrm>
            <a:off x="1597832" y="1342736"/>
            <a:ext cx="2092434" cy="48948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New York Times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0" name="Pentagon 59">
            <a:extLst>
              <a:ext uri="{FF2B5EF4-FFF2-40B4-BE49-F238E27FC236}">
                <a16:creationId xmlns:a16="http://schemas.microsoft.com/office/drawing/2014/main" id="{53A4A233-EAEA-784D-8990-D6452A764AF8}"/>
              </a:ext>
            </a:extLst>
          </p:cNvPr>
          <p:cNvSpPr/>
          <p:nvPr/>
        </p:nvSpPr>
        <p:spPr>
          <a:xfrm>
            <a:off x="2448233" y="1910886"/>
            <a:ext cx="2092434" cy="486632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Downloaded csv files</a:t>
            </a:r>
          </a:p>
        </p:txBody>
      </p:sp>
      <p:sp>
        <p:nvSpPr>
          <p:cNvPr id="61" name="Pentagon 60">
            <a:extLst>
              <a:ext uri="{FF2B5EF4-FFF2-40B4-BE49-F238E27FC236}">
                <a16:creationId xmlns:a16="http://schemas.microsoft.com/office/drawing/2014/main" id="{4DEC427C-683C-ED46-8F86-8EF56021CA32}"/>
              </a:ext>
            </a:extLst>
          </p:cNvPr>
          <p:cNvSpPr/>
          <p:nvPr/>
        </p:nvSpPr>
        <p:spPr>
          <a:xfrm>
            <a:off x="3300728" y="2455427"/>
            <a:ext cx="2092434" cy="465276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Data Cleaning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2" name="Pentagon 61">
            <a:extLst>
              <a:ext uri="{FF2B5EF4-FFF2-40B4-BE49-F238E27FC236}">
                <a16:creationId xmlns:a16="http://schemas.microsoft.com/office/drawing/2014/main" id="{5D8385BA-47DE-5B4E-AFDB-71541ED8D7F3}"/>
              </a:ext>
            </a:extLst>
          </p:cNvPr>
          <p:cNvSpPr/>
          <p:nvPr/>
        </p:nvSpPr>
        <p:spPr>
          <a:xfrm>
            <a:off x="4365015" y="3029116"/>
            <a:ext cx="2092434" cy="465276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Store and Processes  Data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Pentagon 62">
            <a:extLst>
              <a:ext uri="{FF2B5EF4-FFF2-40B4-BE49-F238E27FC236}">
                <a16:creationId xmlns:a16="http://schemas.microsoft.com/office/drawing/2014/main" id="{2A7AE327-40E1-7B4A-A104-283666ADF814}"/>
              </a:ext>
            </a:extLst>
          </p:cNvPr>
          <p:cNvSpPr/>
          <p:nvPr/>
        </p:nvSpPr>
        <p:spPr>
          <a:xfrm>
            <a:off x="5411232" y="3615318"/>
            <a:ext cx="2092434" cy="532103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AE7A540-C060-1942-A01D-530F2E076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29" y="1317611"/>
            <a:ext cx="598717" cy="598717"/>
          </a:xfrm>
          <a:prstGeom prst="rect">
            <a:avLst/>
          </a:prstGeom>
        </p:spPr>
      </p:pic>
      <p:pic>
        <p:nvPicPr>
          <p:cNvPr id="67" name="Picture 66" descr="A close up of a sign&#10;&#10;Description automatically generated">
            <a:extLst>
              <a:ext uri="{FF2B5EF4-FFF2-40B4-BE49-F238E27FC236}">
                <a16:creationId xmlns:a16="http://schemas.microsoft.com/office/drawing/2014/main" id="{FA5553FD-C1AF-5647-BDC7-D25D6895D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931" y="1913170"/>
            <a:ext cx="598717" cy="56502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309279E-BE3C-8F42-829E-71839011B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200" y="2518077"/>
            <a:ext cx="667677" cy="419954"/>
          </a:xfrm>
          <a:prstGeom prst="rect">
            <a:avLst/>
          </a:prstGeom>
          <a:ln>
            <a:noFill/>
          </a:ln>
        </p:spPr>
      </p:pic>
      <p:pic>
        <p:nvPicPr>
          <p:cNvPr id="69" name="Picture 6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110C843-7426-1F40-B29C-C9CBD82BC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3877" y="3058590"/>
            <a:ext cx="1052779" cy="553558"/>
          </a:xfrm>
          <a:prstGeom prst="rect">
            <a:avLst/>
          </a:prstGeom>
        </p:spPr>
      </p:pic>
      <p:sp>
        <p:nvSpPr>
          <p:cNvPr id="70" name="Pentagon 69">
            <a:extLst>
              <a:ext uri="{FF2B5EF4-FFF2-40B4-BE49-F238E27FC236}">
                <a16:creationId xmlns:a16="http://schemas.microsoft.com/office/drawing/2014/main" id="{957958CC-DE40-FD46-BA04-5629D3FB8584}"/>
              </a:ext>
            </a:extLst>
          </p:cNvPr>
          <p:cNvSpPr/>
          <p:nvPr/>
        </p:nvSpPr>
        <p:spPr>
          <a:xfrm>
            <a:off x="6118306" y="4212174"/>
            <a:ext cx="2092434" cy="548107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Visualize</a:t>
            </a:r>
          </a:p>
        </p:txBody>
      </p:sp>
      <p:pic>
        <p:nvPicPr>
          <p:cNvPr id="71" name="Picture 70" descr="A close up of a logo&#10;&#10;Description automatically generated">
            <a:extLst>
              <a:ext uri="{FF2B5EF4-FFF2-40B4-BE49-F238E27FC236}">
                <a16:creationId xmlns:a16="http://schemas.microsoft.com/office/drawing/2014/main" id="{74DE4CA9-8C41-ED40-993D-A1760EE92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791" y="4236439"/>
            <a:ext cx="998509" cy="561036"/>
          </a:xfrm>
          <a:prstGeom prst="rect">
            <a:avLst/>
          </a:prstGeom>
        </p:spPr>
      </p:pic>
      <p:pic>
        <p:nvPicPr>
          <p:cNvPr id="73" name="Picture 72" descr="A picture containing clipart&#10;&#10;Description automatically generated">
            <a:extLst>
              <a:ext uri="{FF2B5EF4-FFF2-40B4-BE49-F238E27FC236}">
                <a16:creationId xmlns:a16="http://schemas.microsoft.com/office/drawing/2014/main" id="{7F1C11B2-12C3-6A40-BF76-19E3F075C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8503" y="3616924"/>
            <a:ext cx="525349" cy="472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4DF33-0752-AB42-AD68-956F73B83519}"/>
              </a:ext>
            </a:extLst>
          </p:cNvPr>
          <p:cNvSpPr txBox="1"/>
          <p:nvPr/>
        </p:nvSpPr>
        <p:spPr>
          <a:xfrm>
            <a:off x="2403835" y="914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927CC186-0D61-F843-BDB6-481433FACC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631" y="729432"/>
            <a:ext cx="572720" cy="57272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F56388FC-B1BB-CD40-95EA-81CBF4D6C7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6210" y="4205890"/>
            <a:ext cx="598717" cy="59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9F0D9-0261-304E-8E56-91019A5316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9345" y="4217075"/>
            <a:ext cx="1469063" cy="565024"/>
          </a:xfrm>
          <a:prstGeom prst="rect">
            <a:avLst/>
          </a:prstGeom>
        </p:spPr>
      </p:pic>
      <p:pic>
        <p:nvPicPr>
          <p:cNvPr id="75" name="Picture 7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4724ABA-4230-FD44-9573-547FDF8EC7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55344" y="-7869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Cloudera cluster with 6 nodes and 1 master(HDFS MapReduse) | Unixmen">
            <a:extLst>
              <a:ext uri="{FF2B5EF4-FFF2-40B4-BE49-F238E27FC236}">
                <a16:creationId xmlns:a16="http://schemas.microsoft.com/office/drawing/2014/main" id="{2F04FE68-E090-1D42-9498-E820831694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3" y="2428709"/>
            <a:ext cx="2774379" cy="1958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Content Placeholder 3" descr="... the laptop, you should visit your nearest Samsung dealer for a demo">
            <a:extLst>
              <a:ext uri="{FF2B5EF4-FFF2-40B4-BE49-F238E27FC236}">
                <a16:creationId xmlns:a16="http://schemas.microsoft.com/office/drawing/2014/main" id="{E104E151-FED9-384C-9451-6D5DCC575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53" y="3602685"/>
            <a:ext cx="1108899" cy="1058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09ABB99B-399F-CD4D-98AF-1215E41A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489" y="887114"/>
            <a:ext cx="1650320" cy="9549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Google Shape;66;p15">
            <a:extLst>
              <a:ext uri="{FF2B5EF4-FFF2-40B4-BE49-F238E27FC236}">
                <a16:creationId xmlns:a16="http://schemas.microsoft.com/office/drawing/2014/main" id="{88C7A654-E15C-9447-A006-2F5FA85CFF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9" y="333076"/>
            <a:ext cx="4639563" cy="5540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ARCHITECTURE CHARTS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5D7FC-120B-DC4B-932A-16E0313888CC}"/>
              </a:ext>
            </a:extLst>
          </p:cNvPr>
          <p:cNvSpPr txBox="1"/>
          <p:nvPr/>
        </p:nvSpPr>
        <p:spPr>
          <a:xfrm>
            <a:off x="3763037" y="3691416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ssh</a:t>
            </a:r>
            <a:r>
              <a:rPr lang="en-US" dirty="0"/>
              <a:t> tgawade@129.150.206.199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F9170-19A2-1446-9DE0-F509E8A5DBAD}"/>
              </a:ext>
            </a:extLst>
          </p:cNvPr>
          <p:cNvSpPr txBox="1"/>
          <p:nvPr/>
        </p:nvSpPr>
        <p:spPr>
          <a:xfrm>
            <a:off x="3200512" y="1743168"/>
            <a:ext cx="5373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wget</a:t>
            </a:r>
            <a:r>
              <a:rPr lang="en-US" sz="1000" dirty="0"/>
              <a:t> –O https://</a:t>
            </a:r>
            <a:r>
              <a:rPr lang="en-US" sz="1000" dirty="0" err="1"/>
              <a:t>raw.githubusercontent.com</a:t>
            </a:r>
            <a:r>
              <a:rPr lang="en-US" sz="1000" dirty="0"/>
              <a:t>/</a:t>
            </a:r>
            <a:r>
              <a:rPr lang="en-US" sz="1000" dirty="0" err="1"/>
              <a:t>tanvigawade</a:t>
            </a:r>
            <a:r>
              <a:rPr lang="en-US" sz="1000" dirty="0"/>
              <a:t>/April2017/master/ArticleYear2017.txt </a:t>
            </a:r>
          </a:p>
          <a:p>
            <a:r>
              <a:rPr lang="da" sz="1000" dirty="0"/>
              <a:t>wget https://raw.githubusercontent.com/tanvigawade/April2017/master/ArticleYear2018.txt</a:t>
            </a:r>
            <a:endParaRPr lang="en-US" sz="1000" dirty="0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03F3F7F7-7788-C042-8395-0A96BB8ADC7B}"/>
              </a:ext>
            </a:extLst>
          </p:cNvPr>
          <p:cNvSpPr/>
          <p:nvPr/>
        </p:nvSpPr>
        <p:spPr>
          <a:xfrm>
            <a:off x="4196324" y="4088557"/>
            <a:ext cx="1847633" cy="867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6F2DD2-D23F-CC45-9044-442E48031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020" y="2217585"/>
            <a:ext cx="1121180" cy="7733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F23884-A1F4-5F4E-AA45-BFB701E9C193}"/>
              </a:ext>
            </a:extLst>
          </p:cNvPr>
          <p:cNvSpPr txBox="1"/>
          <p:nvPr/>
        </p:nvSpPr>
        <p:spPr>
          <a:xfrm>
            <a:off x="311691" y="4487555"/>
            <a:ext cx="335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Oracle Big Data Compute Edition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31D24-1850-7A4C-8381-C9FA5EF99357}"/>
              </a:ext>
            </a:extLst>
          </p:cNvPr>
          <p:cNvSpPr txBox="1"/>
          <p:nvPr/>
        </p:nvSpPr>
        <p:spPr>
          <a:xfrm>
            <a:off x="5666748" y="3016944"/>
            <a:ext cx="220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winscp</a:t>
            </a:r>
            <a:r>
              <a:rPr lang="en-US" sz="1000" dirty="0"/>
              <a:t> commentyear2016</a:t>
            </a:r>
          </a:p>
          <a:p>
            <a:r>
              <a:rPr lang="en-US" sz="1000" dirty="0" err="1"/>
              <a:t>Winscp</a:t>
            </a:r>
            <a:r>
              <a:rPr lang="en-US" sz="1000" dirty="0"/>
              <a:t> comment year 2017</a:t>
            </a:r>
          </a:p>
        </p:txBody>
      </p:sp>
    </p:spTree>
    <p:extLst>
      <p:ext uri="{BB962C8B-B14F-4D97-AF65-F5344CB8AC3E}">
        <p14:creationId xmlns:p14="http://schemas.microsoft.com/office/powerpoint/2010/main" val="2846539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8E760-59C5-9D47-80EA-DF06D90C74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/>
          <a:stretch/>
        </p:blipFill>
        <p:spPr>
          <a:xfrm>
            <a:off x="0" y="178596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FC13F-8C5D-B14F-A253-F3ACC047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975100"/>
            <a:ext cx="8597900" cy="8262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Link: https://github.com/tanvigawade/Project5200_Group3.git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62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060-1335-934E-ABB5-A1549873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054"/>
            <a:ext cx="7861300" cy="5727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COUNT OF DOCUMENT TYPE/ TYPE OF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19D6-D1D2-9B48-818C-FC52DA9B2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sz="2800" dirty="0">
                <a:cs typeface="Arial" panose="020B0604020202020204" pitchFamily="34" charset="0"/>
              </a:rPr>
              <a:t>Maximum: Article: 4410, 4758</a:t>
            </a:r>
          </a:p>
          <a:p>
            <a:r>
              <a:rPr lang="en-US" sz="2800" dirty="0">
                <a:cs typeface="Arial" panose="020B0604020202020204" pitchFamily="34" charset="0"/>
              </a:rPr>
              <a:t>Minimum: Blogpost: 156,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0494C-B745-9148-9524-EB062D0B15BB}"/>
              </a:ext>
            </a:extLst>
          </p:cNvPr>
          <p:cNvSpPr txBox="1"/>
          <p:nvPr/>
        </p:nvSpPr>
        <p:spPr>
          <a:xfrm>
            <a:off x="3771900" y="1428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3" name="Picture 22" descr="A close up of a newspaper&#10;&#10;Description automatically generated">
            <a:extLst>
              <a:ext uri="{FF2B5EF4-FFF2-40B4-BE49-F238E27FC236}">
                <a16:creationId xmlns:a16="http://schemas.microsoft.com/office/drawing/2014/main" id="{FA96D841-4E65-4D48-A631-E9AA40CFAC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" name="Picture 2" descr="https://lh3.googleusercontent.com/2hQbhrBavhiJnjbuxC1ZFwNTdDH-FirVEEAKQmoSJwkFMVJFD3i0H6pt1Ir5SJpkB0yE37UUts_LHa2EIMT0YByWWnRfBtu-WJXh9KtrA5BZ68Lq9U9P_xQhL4LHSHDQoVnv28fY">
            <a:extLst>
              <a:ext uri="{FF2B5EF4-FFF2-40B4-BE49-F238E27FC236}">
                <a16:creationId xmlns:a16="http://schemas.microsoft.com/office/drawing/2014/main" id="{BDEEBD20-28E3-1F43-B016-AC8D98260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2040074"/>
            <a:ext cx="3981450" cy="30297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https://lh3.googleusercontent.com/dlvOFrj7z2FjC6q4hF1e4d03LLGUKsA_1zOtSvVuDvQ4ttIMGNAmPyhSKP-Hcthc_0qZ9R_Tp8zcfspwb2eUo655yrAe2uNO2sy5C5ieaiDYhKAXSrbk8dEtPuhUfZsjC90ERmN9">
            <a:extLst>
              <a:ext uri="{FF2B5EF4-FFF2-40B4-BE49-F238E27FC236}">
                <a16:creationId xmlns:a16="http://schemas.microsoft.com/office/drawing/2014/main" id="{D20191DB-C41C-FD42-A4D6-92F97FB5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62" y="2040074"/>
            <a:ext cx="4356100" cy="30297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132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458</Words>
  <Application>Microsoft Office PowerPoint</Application>
  <PresentationFormat>On-screen Show (16:9)</PresentationFormat>
  <Paragraphs>122</Paragraphs>
  <Slides>22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Arial</vt:lpstr>
      <vt:lpstr>New Rocker</vt:lpstr>
      <vt:lpstr>Calibri Light</vt:lpstr>
      <vt:lpstr>Office Theme</vt:lpstr>
      <vt:lpstr> New York Times Data Analysis Using HIVE</vt:lpstr>
      <vt:lpstr>PowerPoint Presentation</vt:lpstr>
      <vt:lpstr>  GOALS  </vt:lpstr>
      <vt:lpstr>   About Dataset   </vt:lpstr>
      <vt:lpstr>TECHNICAL SPECIFICATION</vt:lpstr>
      <vt:lpstr>FLOWCHART</vt:lpstr>
      <vt:lpstr>ARCHITECTURE CHARTS</vt:lpstr>
      <vt:lpstr>Link: https://github.com/tanvigawade/Project5200_Group3.git </vt:lpstr>
      <vt:lpstr>COUNT OF DOCUMENT TYPE/ TYPE OF MATERIAL</vt:lpstr>
      <vt:lpstr>REPLY COUNT FOR DOCUMENT TYPE MONTH WISE</vt:lpstr>
      <vt:lpstr>REPLY COUNT FOR EACH COMMENT TYPE</vt:lpstr>
      <vt:lpstr>PowerPoint Presentation</vt:lpstr>
      <vt:lpstr>COUNT OF NEW DESK MONTH WISE</vt:lpstr>
      <vt:lpstr>NEW DESK BASED ON RECOMMENDATIONS</vt:lpstr>
      <vt:lpstr> DEGREE OF POLARITY BY MOST POSITIVE HEADLINES</vt:lpstr>
      <vt:lpstr>DEGREE OF POLARITY BY MOST NEGATIVE HEADLINES</vt:lpstr>
      <vt:lpstr>WORD CLOUD BY USER HEADLINES</vt:lpstr>
      <vt:lpstr>RECOMMENDATIONS BY USER LOCATION FOR 2017</vt:lpstr>
      <vt:lpstr>RECOMMENDATIONS BY USER LOCATION FOR 2018</vt:lpstr>
      <vt:lpstr>LIMITATIONS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Times Data Analysis Using HIVE</dc:title>
  <dc:creator>Gawand, Sanchita A</dc:creator>
  <cp:lastModifiedBy>Tanvi</cp:lastModifiedBy>
  <cp:revision>42</cp:revision>
  <dcterms:created xsi:type="dcterms:W3CDTF">2018-12-03T01:45:43Z</dcterms:created>
  <dcterms:modified xsi:type="dcterms:W3CDTF">2018-12-03T22:53:14Z</dcterms:modified>
</cp:coreProperties>
</file>